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6"/>
    <p:restoredTop sz="94653"/>
  </p:normalViewPr>
  <p:slideViewPr>
    <p:cSldViewPr snapToGrid="0">
      <p:cViewPr varScale="1">
        <p:scale>
          <a:sx n="146" d="100"/>
          <a:sy n="146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19E4-516E-8B4C-887E-E7313D0ECC20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CC5A-A261-0440-AA2F-31AE7DC58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73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CC5A-A261-0440-AA2F-31AE7DC587B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30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CC5A-A261-0440-AA2F-31AE7DC587B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33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CC5A-A261-0440-AA2F-31AE7DC587B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58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DED6B-BC36-FD47-62A8-BD2BC7F1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6DCC657-1AE0-EFB5-693D-2E2A468E3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2B938C-CC95-A645-DE0F-189933F8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7A8DE7-7F63-4ADB-7847-24017EBE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5DCD6B-A0E7-04DF-5D1E-A5B5F802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51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156F2-A1EA-3382-8093-E67600A8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7F24A8-E18E-4B1B-0ECE-EB619AA8A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4DDE02-E15E-FCC8-7A85-F16C8237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0D6BD7-1608-55D8-20F0-1420EFF9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69CF93-D9DD-ED99-31D0-E3B2834B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63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4BD34DA-E155-B697-1448-80798BC87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F54CD3-71D8-FF73-D8E3-28FCC5FD9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A9271D-E6BA-2AEB-5D31-4BD1F954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ABBC96-E065-11A5-59FC-950F8105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9EE01F-75A7-8436-B5CF-08C4964A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5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523372-A7B0-72F5-3034-C46BE779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885940-4CF5-157F-B605-2DFF698EF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E961D0-0B4F-CBE8-C236-B38C663A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BFB8C5-0490-B53F-EC20-74E48900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8B867B-44C3-13C3-3E60-67CAB9A6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21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3251E-0737-2E92-75E9-B48C0288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7B80FF-07F3-3854-2ECB-E6C0C67A8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CE1DB9-CBB0-6C57-8708-244C0F52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EA0660-7C23-84AD-450C-573ACF08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E8CDBD-448F-A31C-099F-FA4567AD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63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4FFA4-6ED3-0FC3-7438-6D6DEA11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274F9A-431B-ED1B-5E82-433FA5CE1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6A6296-152D-17EC-7217-12FA74A0B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D7A8BD-6D6B-8CFC-7654-903B3B53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0AD8B7-EB94-AC9B-3F15-74A1D94C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B7528D-8B91-FFD5-48FF-4BCABC40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2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BE8DF2-3AC1-4506-7424-E5C0AB42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0EC2A2-4E97-2A6D-545D-DAE0B5447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C1C3C3-B5AC-53A5-EDEB-B55A605AC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410A27-853E-775F-03E4-96B0C3DDF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8CABB19-36C0-1F9B-47DD-85FBB7B57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60A2AD8-11C6-2257-5631-BAF06C7F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A0B506D-A0DF-F68B-7051-42607C55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FC0508-8A4D-83C5-C960-663443AB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53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B3808-C284-9421-7F44-2E7CBE18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10C328-DC00-4C3A-A6A0-7D6368D3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9CC330-47EE-840F-83C5-C003EBAD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407DCE-4159-A88A-5393-A4E1C867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2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C7C022-FF9D-CD16-1A2D-5DEC48AA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5546A9-7A98-B1AF-3E6E-C5A51B09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F2CB38-39ED-C257-8CAA-25E83861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7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4A00E-D495-A612-CC87-8736125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1C30E-8809-F119-EEC8-4A3B89F9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C92221-BFE2-5827-7256-4EF8CC3C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63FBE8-FDDC-838F-E12B-1A410BC4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251247-9482-DE36-C85F-F33F40FB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6AE760-5379-D005-AA83-B2AF0D9A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2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FB9C5-55CF-BB8C-6CC8-675AEC85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6B7EF04-6125-2180-937C-C100CAD3A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6395D8-2496-C952-076C-28531D9EA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AC5CCD-771D-61CC-11B0-99DBE58F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1E7667-48B4-E153-17B1-154A9430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CC900E-0DBE-71C4-006C-8F4BE321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86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B84A097-6AD0-979F-3CA4-5094D43D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CADAF4-3D60-E9D9-9A01-A5AFD642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416606-1ED1-472B-207C-49E66B3BF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2024/7/31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1B44BD-8B52-9E73-61F6-250D4BF8E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74E2BA-83EF-DECC-4A27-B23BD381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A97BC-F229-5349-AA47-69EF9150F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87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83B20E-581D-EF88-E6DE-7980FE1D1EF1}"/>
              </a:ext>
            </a:extLst>
          </p:cNvPr>
          <p:cNvSpPr txBox="1">
            <a:spLocks/>
          </p:cNvSpPr>
          <p:nvPr/>
        </p:nvSpPr>
        <p:spPr>
          <a:xfrm>
            <a:off x="386862" y="184639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回答者の内訳</a:t>
            </a: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5C7370-9517-CACF-CBC3-2CEE2B5A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BA2A980-FB36-D550-FE24-B4EF1019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-US" altLang="ja-JP" dirty="0"/>
              <a:t>Cline</a:t>
            </a:r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1521F5-06EB-F77C-2D25-63AA7051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pic>
        <p:nvPicPr>
          <p:cNvPr id="1028" name="Picture 4" descr="フォームの回答のグラフ。質問のタイトル: 入所・通所施設。回答数: 26 件の回答。">
            <a:extLst>
              <a:ext uri="{FF2B5EF4-FFF2-40B4-BE49-F238E27FC236}">
                <a16:creationId xmlns:a16="http://schemas.microsoft.com/office/drawing/2014/main" id="{6C29FACF-2A1A-D243-726B-B9F94AF7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186"/>
            <a:ext cx="12192000" cy="50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19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288973E-018A-1BA3-9D1B-C95CB48D43FC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 sz="6000">
                <a:latin typeface="docs-Roboto"/>
              </a:rPr>
              <a:t>毎日</a:t>
            </a:r>
            <a:r>
              <a:rPr lang="ja-JP" altLang="en-US" sz="6000" b="0" i="0" u="none" strike="noStrike">
                <a:effectLst/>
                <a:latin typeface="docs-Roboto"/>
              </a:rPr>
              <a:t>の社会生活を維持するための項目</a:t>
            </a:r>
            <a:endParaRPr lang="en-US" altLang="ja-JP" dirty="0"/>
          </a:p>
        </p:txBody>
      </p:sp>
      <p:pic>
        <p:nvPicPr>
          <p:cNvPr id="2" name="Picture 2" descr="フォームの回答のグラフ。質問のタイトル: 4.買い物（買い物先までの移動を除く）。回答数: 26 件の回答。">
            <a:extLst>
              <a:ext uri="{FF2B5EF4-FFF2-40B4-BE49-F238E27FC236}">
                <a16:creationId xmlns:a16="http://schemas.microsoft.com/office/drawing/2014/main" id="{DAA7AE43-0492-0706-26FA-25268CC2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681"/>
            <a:ext cx="11808824" cy="45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9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432F479-17D6-8A7F-926B-CC7DFF3ACFF4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 sz="6000">
                <a:latin typeface="docs-Roboto"/>
              </a:rPr>
              <a:t>毎日</a:t>
            </a:r>
            <a:r>
              <a:rPr lang="ja-JP" altLang="en-US" sz="6000" b="0" i="0" u="none" strike="noStrike">
                <a:effectLst/>
                <a:latin typeface="docs-Roboto"/>
              </a:rPr>
              <a:t>の社会生活を維持するための項目</a:t>
            </a:r>
            <a:endParaRPr lang="en-US" altLang="ja-JP" dirty="0"/>
          </a:p>
        </p:txBody>
      </p:sp>
      <p:pic>
        <p:nvPicPr>
          <p:cNvPr id="2" name="Picture 2" descr="フォームの回答のグラフ。質問のタイトル: 5.家事活動（調理含まず）。回答数: 26 件の回答。">
            <a:extLst>
              <a:ext uri="{FF2B5EF4-FFF2-40B4-BE49-F238E27FC236}">
                <a16:creationId xmlns:a16="http://schemas.microsoft.com/office/drawing/2014/main" id="{286CB269-BBB4-572C-10A8-4B0008D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" y="1428206"/>
            <a:ext cx="12087497" cy="49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6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EF31E2-40E8-334B-C1CF-BF981F13A19A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 sz="6000">
                <a:latin typeface="docs-Roboto"/>
              </a:rPr>
              <a:t>毎日</a:t>
            </a:r>
            <a:r>
              <a:rPr lang="ja-JP" altLang="en-US" sz="6000" b="0" i="0" u="none" strike="noStrike">
                <a:effectLst/>
                <a:latin typeface="docs-Roboto"/>
              </a:rPr>
              <a:t>の社会生活を維持するための項目</a:t>
            </a:r>
            <a:endParaRPr lang="en-US" altLang="ja-JP" dirty="0"/>
          </a:p>
        </p:txBody>
      </p:sp>
      <p:pic>
        <p:nvPicPr>
          <p:cNvPr id="6" name="Picture 2" descr="フォームの回答のグラフ。質問のタイトル: 6.調理。回答数: 26 件の回答。">
            <a:extLst>
              <a:ext uri="{FF2B5EF4-FFF2-40B4-BE49-F238E27FC236}">
                <a16:creationId xmlns:a16="http://schemas.microsoft.com/office/drawing/2014/main" id="{E9B49E65-CA17-85AF-67D2-068C75E4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67"/>
            <a:ext cx="12192000" cy="48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8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EF31E2-40E8-334B-C1CF-BF981F13A19A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 sz="6000">
                <a:latin typeface="docs-Roboto"/>
              </a:rPr>
              <a:t>毎日</a:t>
            </a:r>
            <a:r>
              <a:rPr lang="ja-JP" altLang="en-US" sz="6000" b="0" i="0" u="none" strike="noStrike">
                <a:effectLst/>
                <a:latin typeface="docs-Roboto"/>
              </a:rPr>
              <a:t>の社会生活を維持するための項目</a:t>
            </a:r>
            <a:endParaRPr lang="en-US" altLang="ja-JP" dirty="0"/>
          </a:p>
        </p:txBody>
      </p:sp>
      <p:pic>
        <p:nvPicPr>
          <p:cNvPr id="6" name="Picture 2" descr="フォームの回答のグラフ。質問のタイトル: 7.生活のセルフマネジメント。回答数: 26 件の回答。">
            <a:extLst>
              <a:ext uri="{FF2B5EF4-FFF2-40B4-BE49-F238E27FC236}">
                <a16:creationId xmlns:a16="http://schemas.microsoft.com/office/drawing/2014/main" id="{19731B91-AB9C-13EB-B48F-8C9FA7F34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5" y="1424503"/>
            <a:ext cx="11347269" cy="49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5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EF31E2-40E8-334B-C1CF-BF981F13A19A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社会の一員として積極的に参加するための項目</a:t>
            </a:r>
            <a:endParaRPr lang="en-US" altLang="ja-JP" dirty="0"/>
          </a:p>
        </p:txBody>
      </p:sp>
      <p:pic>
        <p:nvPicPr>
          <p:cNvPr id="6" name="Picture 2" descr="フォームの回答のグラフ。質問のタイトル: 8.（1）及び（2）（どちらかの項目にチェックを入れてください。チェックを入れた項目が選択されたとみなします）。回答数: 。">
            <a:extLst>
              <a:ext uri="{FF2B5EF4-FFF2-40B4-BE49-F238E27FC236}">
                <a16:creationId xmlns:a16="http://schemas.microsoft.com/office/drawing/2014/main" id="{69548853-5EAB-A5FD-9D38-D21F200A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1521267"/>
            <a:ext cx="11861074" cy="49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5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EF31E2-40E8-334B-C1CF-BF981F13A19A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社会の一員として積極的に参加するための項目</a:t>
            </a:r>
            <a:endParaRPr lang="en-US" altLang="ja-JP" dirty="0"/>
          </a:p>
        </p:txBody>
      </p:sp>
      <p:pic>
        <p:nvPicPr>
          <p:cNvPr id="6" name="Picture 2" descr="フォームの回答のグラフ。質問のタイトル: 9.人間関係。回答数: 26 件の回答。">
            <a:extLst>
              <a:ext uri="{FF2B5EF4-FFF2-40B4-BE49-F238E27FC236}">
                <a16:creationId xmlns:a16="http://schemas.microsoft.com/office/drawing/2014/main" id="{F1941E77-AF95-491E-A8A2-DA18BD84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920"/>
            <a:ext cx="12043954" cy="48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1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EF31E2-40E8-334B-C1CF-BF981F13A19A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社会の一員として積極的に参加するための項目</a:t>
            </a:r>
            <a:endParaRPr lang="en-US" altLang="ja-JP" dirty="0"/>
          </a:p>
        </p:txBody>
      </p:sp>
      <p:pic>
        <p:nvPicPr>
          <p:cNvPr id="6" name="Picture 2" descr="フォームの回答のグラフ。質問のタイトル: 9.人間関係。回答数: 26 件の回答。">
            <a:extLst>
              <a:ext uri="{FF2B5EF4-FFF2-40B4-BE49-F238E27FC236}">
                <a16:creationId xmlns:a16="http://schemas.microsoft.com/office/drawing/2014/main" id="{A76900E6-959E-1BB7-13A5-DFFAC539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794"/>
            <a:ext cx="11930743" cy="47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1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EF31E2-40E8-334B-C1CF-BF981F13A19A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社会の一員として積極的に参加するための項目</a:t>
            </a:r>
            <a:endParaRPr lang="en-US" altLang="ja-JP" dirty="0"/>
          </a:p>
        </p:txBody>
      </p:sp>
      <p:pic>
        <p:nvPicPr>
          <p:cNvPr id="6" name="Picture 2" descr="フォームの回答のグラフ。質問のタイトル: 11.地域での余暇活動。回答数: 26 件の回答。">
            <a:extLst>
              <a:ext uri="{FF2B5EF4-FFF2-40B4-BE49-F238E27FC236}">
                <a16:creationId xmlns:a16="http://schemas.microsoft.com/office/drawing/2014/main" id="{50575FBE-B2D6-AB11-8FFC-D6BA0E413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" y="1521267"/>
            <a:ext cx="11476922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8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EF31E2-40E8-334B-C1CF-BF981F13A19A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社会の一員として積極的に参加するための項目</a:t>
            </a:r>
            <a:endParaRPr lang="en-US" altLang="ja-JP" dirty="0"/>
          </a:p>
        </p:txBody>
      </p:sp>
      <p:pic>
        <p:nvPicPr>
          <p:cNvPr id="6" name="Picture 2" descr="フォームの回答のグラフ。質問のタイトル: 12.日中活動。回答数: 26 件の回答。">
            <a:extLst>
              <a:ext uri="{FF2B5EF4-FFF2-40B4-BE49-F238E27FC236}">
                <a16:creationId xmlns:a16="http://schemas.microsoft.com/office/drawing/2014/main" id="{EF4847C8-DC5B-4275-8CC9-67F26E7E2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498463"/>
            <a:ext cx="11460481" cy="48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8EF31E2-40E8-334B-C1CF-BF981F13A19A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共通項目</a:t>
            </a:r>
            <a:endParaRPr lang="en-US" altLang="ja-JP" dirty="0"/>
          </a:p>
        </p:txBody>
      </p:sp>
      <p:pic>
        <p:nvPicPr>
          <p:cNvPr id="19458" name="Picture 2" descr="フォームの回答のグラフ。質問のタイトル: 13.制度・サービス活用。回答数: 26 件の回答。">
            <a:extLst>
              <a:ext uri="{FF2B5EF4-FFF2-40B4-BE49-F238E27FC236}">
                <a16:creationId xmlns:a16="http://schemas.microsoft.com/office/drawing/2014/main" id="{007F30C1-A306-8433-1E42-1F5F9881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7" y="1521267"/>
            <a:ext cx="11408229" cy="48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3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7BC2CE-8E7D-C054-1FEE-9E1886CF63AE}"/>
              </a:ext>
            </a:extLst>
          </p:cNvPr>
          <p:cNvSpPr txBox="1">
            <a:spLocks/>
          </p:cNvSpPr>
          <p:nvPr/>
        </p:nvSpPr>
        <p:spPr>
          <a:xfrm>
            <a:off x="386862" y="184639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回答者の性別内訳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D72A56F-6579-C7AB-45AA-248EB858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85019C-E178-22EB-A832-A7D2CC18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A34857-D8A3-DCED-3C46-B961CF9F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2050" name="Picture 2" descr="フォームの回答のグラフ。質問のタイトル: 性別。回答数: 26 件の回答。">
            <a:extLst>
              <a:ext uri="{FF2B5EF4-FFF2-40B4-BE49-F238E27FC236}">
                <a16:creationId xmlns:a16="http://schemas.microsoft.com/office/drawing/2014/main" id="{C06F1F55-7D43-9972-134D-856C0F3D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185"/>
            <a:ext cx="12192000" cy="46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7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27EB0F-A34D-0A16-0F0B-A0F5BA7B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52C1D85-A955-4291-95AD-AB126FE8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9FE5C1-EF03-C735-9CB0-09FAC89E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5E1C75A-91F0-C961-3CE3-6E965CE4E827}"/>
              </a:ext>
            </a:extLst>
          </p:cNvPr>
          <p:cNvSpPr txBox="1">
            <a:spLocks/>
          </p:cNvSpPr>
          <p:nvPr/>
        </p:nvSpPr>
        <p:spPr>
          <a:xfrm>
            <a:off x="386862" y="184639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回答者の依存症の内訳</a:t>
            </a:r>
            <a:endParaRPr lang="en-US" altLang="ja-JP" dirty="0"/>
          </a:p>
        </p:txBody>
      </p:sp>
      <p:pic>
        <p:nvPicPr>
          <p:cNvPr id="3074" name="Picture 2" descr="フォームの回答のグラフ。質問のタイトル: 問題薬物。回答数: 26 件の回答。">
            <a:extLst>
              <a:ext uri="{FF2B5EF4-FFF2-40B4-BE49-F238E27FC236}">
                <a16:creationId xmlns:a16="http://schemas.microsoft.com/office/drawing/2014/main" id="{F8D6A3DA-6A6E-6010-64DD-1E01428C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" y="1389185"/>
            <a:ext cx="11504023" cy="50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0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323F279-E01E-D938-C2EC-B7B3D209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0FCE9FD-0B25-E3E9-5E49-B92AA815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171B3-69A0-E6F1-1B07-2F03EF1F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3DA06EB-56CB-8246-4812-AD827033FC1D}"/>
              </a:ext>
            </a:extLst>
          </p:cNvPr>
          <p:cNvSpPr txBox="1">
            <a:spLocks/>
          </p:cNvSpPr>
          <p:nvPr/>
        </p:nvSpPr>
        <p:spPr>
          <a:xfrm>
            <a:off x="386862" y="184639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回答者の通院の有無</a:t>
            </a:r>
            <a:endParaRPr lang="en-US" altLang="ja-JP" dirty="0"/>
          </a:p>
        </p:txBody>
      </p:sp>
      <p:pic>
        <p:nvPicPr>
          <p:cNvPr id="4098" name="Picture 2" descr="フォームの回答のグラフ。質問のタイトル: 通院の有無。回答数: 26 件の回答。">
            <a:extLst>
              <a:ext uri="{FF2B5EF4-FFF2-40B4-BE49-F238E27FC236}">
                <a16:creationId xmlns:a16="http://schemas.microsoft.com/office/drawing/2014/main" id="{AB9EDB9E-6A2A-7DDC-6798-BC873346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" y="1308161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4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5BC44EF-EAB0-2ECB-AD10-A8386104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5DA9DA-4062-2A23-E158-D88CD1AC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32CBE-64D1-8B36-5960-24979388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F0ED846-2FAF-277F-09BD-00FF704A22A8}"/>
              </a:ext>
            </a:extLst>
          </p:cNvPr>
          <p:cNvSpPr txBox="1">
            <a:spLocks/>
          </p:cNvSpPr>
          <p:nvPr/>
        </p:nvSpPr>
        <p:spPr>
          <a:xfrm>
            <a:off x="404446" y="259739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回答者の依存症以外の診断に関して</a:t>
            </a:r>
            <a:endParaRPr lang="en-US" altLang="ja-JP" dirty="0"/>
          </a:p>
        </p:txBody>
      </p:sp>
      <p:pic>
        <p:nvPicPr>
          <p:cNvPr id="5122" name="Picture 2" descr="フォームの回答のグラフ。質問のタイトル: 依存症以外の診断名。回答数: 26 件の回答。">
            <a:extLst>
              <a:ext uri="{FF2B5EF4-FFF2-40B4-BE49-F238E27FC236}">
                <a16:creationId xmlns:a16="http://schemas.microsoft.com/office/drawing/2014/main" id="{7D255D59-7696-9944-C8A4-71E9C12C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" y="1464285"/>
            <a:ext cx="12192000" cy="48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4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C0A71F0-2B80-4B3B-3253-1864B95F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95150C-3899-DFE4-A7C9-42B9E0D3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F806C9-632A-44A4-5120-AABA7E4A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Picture 2" descr="フォームの回答のグラフ。質問のタイトル: 依存症以外の診断名（下記に記入）。回答数: 26 件の回答。">
            <a:extLst>
              <a:ext uri="{FF2B5EF4-FFF2-40B4-BE49-F238E27FC236}">
                <a16:creationId xmlns:a16="http://schemas.microsoft.com/office/drawing/2014/main" id="{CEA77E75-96D4-1B86-45A5-B64B41E7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5589F6-BA66-D94F-8A6B-112774BCBC19}"/>
              </a:ext>
            </a:extLst>
          </p:cNvPr>
          <p:cNvSpPr txBox="1"/>
          <p:nvPr/>
        </p:nvSpPr>
        <p:spPr>
          <a:xfrm>
            <a:off x="1113120" y="5316059"/>
            <a:ext cx="161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鬱、高コレステロール血症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88917B0-0A28-B7C5-4CF4-A28E47CD5C67}"/>
              </a:ext>
            </a:extLst>
          </p:cNvPr>
          <p:cNvCxnSpPr>
            <a:cxnSpLocks/>
          </p:cNvCxnSpPr>
          <p:nvPr/>
        </p:nvCxnSpPr>
        <p:spPr>
          <a:xfrm flipH="1">
            <a:off x="2035629" y="4630667"/>
            <a:ext cx="224245" cy="592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8093020-450A-E8C1-549A-E1F9C08283D5}"/>
              </a:ext>
            </a:extLst>
          </p:cNvPr>
          <p:cNvCxnSpPr>
            <a:cxnSpLocks/>
          </p:cNvCxnSpPr>
          <p:nvPr/>
        </p:nvCxnSpPr>
        <p:spPr>
          <a:xfrm flipH="1">
            <a:off x="3581400" y="4630667"/>
            <a:ext cx="224245" cy="592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45E388-7893-F8A7-DB05-D034BC446085}"/>
              </a:ext>
            </a:extLst>
          </p:cNvPr>
          <p:cNvSpPr txBox="1"/>
          <p:nvPr/>
        </p:nvSpPr>
        <p:spPr>
          <a:xfrm>
            <a:off x="2906973" y="5316059"/>
            <a:ext cx="161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クレプトマニア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60A88AB-FC22-9757-92DE-ABFB7BADC46C}"/>
              </a:ext>
            </a:extLst>
          </p:cNvPr>
          <p:cNvCxnSpPr>
            <a:cxnSpLocks/>
          </p:cNvCxnSpPr>
          <p:nvPr/>
        </p:nvCxnSpPr>
        <p:spPr>
          <a:xfrm flipH="1" flipV="1">
            <a:off x="4589417" y="3544388"/>
            <a:ext cx="537755" cy="90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8779BF-C331-F590-4008-8E24A404B5CC}"/>
              </a:ext>
            </a:extLst>
          </p:cNvPr>
          <p:cNvSpPr txBox="1"/>
          <p:nvPr/>
        </p:nvSpPr>
        <p:spPr>
          <a:xfrm>
            <a:off x="4098470" y="3236611"/>
            <a:ext cx="757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不眠症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44814A4-E1B6-3EB8-E206-24701B467ADE}"/>
              </a:ext>
            </a:extLst>
          </p:cNvPr>
          <p:cNvCxnSpPr>
            <a:cxnSpLocks/>
          </p:cNvCxnSpPr>
          <p:nvPr/>
        </p:nvCxnSpPr>
        <p:spPr>
          <a:xfrm flipH="1" flipV="1">
            <a:off x="6165669" y="3390499"/>
            <a:ext cx="468086" cy="1059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DC56AE9-FFB6-1CE3-B000-FB19F7A9791B}"/>
              </a:ext>
            </a:extLst>
          </p:cNvPr>
          <p:cNvSpPr txBox="1"/>
          <p:nvPr/>
        </p:nvSpPr>
        <p:spPr>
          <a:xfrm>
            <a:off x="5356372" y="3024680"/>
            <a:ext cx="161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MDI</a:t>
            </a:r>
            <a:r>
              <a:rPr kumimoji="1" lang="ja-JP" altLang="en-US" sz="1400"/>
              <a:t>、統合失調症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0C3777D-1C07-A9F8-1FB2-4AECB4FD8E93}"/>
              </a:ext>
            </a:extLst>
          </p:cNvPr>
          <p:cNvCxnSpPr>
            <a:cxnSpLocks/>
          </p:cNvCxnSpPr>
          <p:nvPr/>
        </p:nvCxnSpPr>
        <p:spPr>
          <a:xfrm flipH="1" flipV="1">
            <a:off x="7672251" y="2802666"/>
            <a:ext cx="468086" cy="1059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54BCE46-7B39-FCDD-7630-CBD1173AB5F0}"/>
              </a:ext>
            </a:extLst>
          </p:cNvPr>
          <p:cNvSpPr txBox="1"/>
          <p:nvPr/>
        </p:nvSpPr>
        <p:spPr>
          <a:xfrm>
            <a:off x="6974966" y="2494889"/>
            <a:ext cx="116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統合失調症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2509172-082C-200E-B62A-78909B969F59}"/>
              </a:ext>
            </a:extLst>
          </p:cNvPr>
          <p:cNvCxnSpPr>
            <a:cxnSpLocks/>
          </p:cNvCxnSpPr>
          <p:nvPr/>
        </p:nvCxnSpPr>
        <p:spPr>
          <a:xfrm flipH="1" flipV="1">
            <a:off x="7685314" y="2802666"/>
            <a:ext cx="468086" cy="1059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9BC2EC7-5389-766D-B37C-58944244DB65}"/>
              </a:ext>
            </a:extLst>
          </p:cNvPr>
          <p:cNvCxnSpPr>
            <a:cxnSpLocks/>
          </p:cNvCxnSpPr>
          <p:nvPr/>
        </p:nvCxnSpPr>
        <p:spPr>
          <a:xfrm flipH="1">
            <a:off x="8610600" y="4630667"/>
            <a:ext cx="141514" cy="44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CB6475E-E809-E0CD-4324-32B50CEF2B81}"/>
              </a:ext>
            </a:extLst>
          </p:cNvPr>
          <p:cNvCxnSpPr>
            <a:cxnSpLocks/>
          </p:cNvCxnSpPr>
          <p:nvPr/>
        </p:nvCxnSpPr>
        <p:spPr>
          <a:xfrm flipH="1" flipV="1">
            <a:off x="9030789" y="3544388"/>
            <a:ext cx="414745" cy="90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17C9517-C932-107E-4684-81B91736C60E}"/>
              </a:ext>
            </a:extLst>
          </p:cNvPr>
          <p:cNvSpPr txBox="1"/>
          <p:nvPr/>
        </p:nvSpPr>
        <p:spPr>
          <a:xfrm>
            <a:off x="8681357" y="3275111"/>
            <a:ext cx="116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肺癌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3C3CB400-72F3-BFD9-C58E-A3AFEE9840D5}"/>
              </a:ext>
            </a:extLst>
          </p:cNvPr>
          <p:cNvCxnSpPr>
            <a:cxnSpLocks/>
          </p:cNvCxnSpPr>
          <p:nvPr/>
        </p:nvCxnSpPr>
        <p:spPr>
          <a:xfrm flipH="1" flipV="1">
            <a:off x="10737181" y="3544388"/>
            <a:ext cx="288958" cy="944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45F15AC-DDB8-382F-C208-39FB492B070C}"/>
              </a:ext>
            </a:extLst>
          </p:cNvPr>
          <p:cNvSpPr txBox="1"/>
          <p:nvPr/>
        </p:nvSpPr>
        <p:spPr>
          <a:xfrm>
            <a:off x="10263107" y="3236611"/>
            <a:ext cx="1328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覚醒剤精神病</a:t>
            </a: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E8F00F09-A832-B530-E71B-B5C58BE322B7}"/>
              </a:ext>
            </a:extLst>
          </p:cNvPr>
          <p:cNvCxnSpPr>
            <a:cxnSpLocks/>
          </p:cNvCxnSpPr>
          <p:nvPr/>
        </p:nvCxnSpPr>
        <p:spPr>
          <a:xfrm flipH="1">
            <a:off x="11277600" y="4630667"/>
            <a:ext cx="618309" cy="68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4244989-DD44-06CB-A5A4-380C04169591}"/>
              </a:ext>
            </a:extLst>
          </p:cNvPr>
          <p:cNvSpPr txBox="1"/>
          <p:nvPr/>
        </p:nvSpPr>
        <p:spPr>
          <a:xfrm>
            <a:off x="10284934" y="5291307"/>
            <a:ext cx="1768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</a:t>
            </a:r>
            <a:r>
              <a:rPr kumimoji="1" lang="ja-JP" altLang="en-US" sz="1400"/>
              <a:t>・末梢神経損傷</a:t>
            </a:r>
          </a:p>
        </p:txBody>
      </p:sp>
    </p:spTree>
    <p:extLst>
      <p:ext uri="{BB962C8B-B14F-4D97-AF65-F5344CB8AC3E}">
        <p14:creationId xmlns:p14="http://schemas.microsoft.com/office/powerpoint/2010/main" val="199038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2AFF94-D658-B57E-1D6F-0ADAAD1E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60E83D-221B-370A-15CC-B8DE6EB6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2AFE27-B58C-F017-B2F7-CE25DBDE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5CDC20D-BC53-3C77-B53A-A6E1CF94CC10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 sz="6000">
                <a:latin typeface="docs-Roboto"/>
              </a:rPr>
              <a:t>毎日</a:t>
            </a:r>
            <a:r>
              <a:rPr lang="ja-JP" altLang="en-US" sz="6000" b="0" i="0" u="none" strike="noStrike">
                <a:effectLst/>
                <a:latin typeface="docs-Roboto"/>
              </a:rPr>
              <a:t>の社会生活を維持するための項目</a:t>
            </a:r>
            <a:endParaRPr lang="en-US" altLang="ja-JP" dirty="0"/>
          </a:p>
        </p:txBody>
      </p:sp>
      <p:pic>
        <p:nvPicPr>
          <p:cNvPr id="2" name="Picture 2" descr="フォームの回答のグラフ。質問のタイトル: 1.健康管理。回答数: 26 件の回答。">
            <a:extLst>
              <a:ext uri="{FF2B5EF4-FFF2-40B4-BE49-F238E27FC236}">
                <a16:creationId xmlns:a16="http://schemas.microsoft.com/office/drawing/2014/main" id="{278DD41F-AA3C-88EB-6715-5322FB18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67"/>
            <a:ext cx="11861074" cy="48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0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CD553D2-99B8-81DE-F214-35C97A5B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AB8E0B-CD52-621F-62BE-6D0388DE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C64A62-3F8E-56ED-8160-67FB1482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1DE0519-1272-8846-A3C5-DB66B7254E8A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 sz="6000">
                <a:latin typeface="docs-Roboto"/>
              </a:rPr>
              <a:t>毎日</a:t>
            </a:r>
            <a:r>
              <a:rPr lang="ja-JP" altLang="en-US" sz="6000" b="0" i="0" u="none" strike="noStrike">
                <a:effectLst/>
                <a:latin typeface="docs-Roboto"/>
              </a:rPr>
              <a:t>の社会生活を維持するための項目</a:t>
            </a:r>
            <a:endParaRPr lang="en-US" altLang="ja-JP" dirty="0"/>
          </a:p>
        </p:txBody>
      </p:sp>
      <p:pic>
        <p:nvPicPr>
          <p:cNvPr id="8194" name="Picture 2" descr="フォームの回答のグラフ。質問のタイトル: 2.金銭管理。回答数: 26 件の回答。">
            <a:extLst>
              <a:ext uri="{FF2B5EF4-FFF2-40B4-BE49-F238E27FC236}">
                <a16:creationId xmlns:a16="http://schemas.microsoft.com/office/drawing/2014/main" id="{97BABDC1-3D17-3980-DC54-2D142C90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503"/>
            <a:ext cx="11939451" cy="46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2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3AE90D-F633-56FC-C225-805B952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2025/4/24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E05D0F-79BF-0E6A-7099-9855616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　</a:t>
            </a:r>
            <a:r>
              <a:rPr kumimoji="1" lang="en" altLang="ja-JP"/>
              <a:t>Cline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C206FD-62AE-0992-59EB-642A10A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97BC-F229-5349-AA47-69EF9150FE2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321DE7A-FB4B-F3B9-B49E-6F3F8DFB8C21}"/>
              </a:ext>
            </a:extLst>
          </p:cNvPr>
          <p:cNvSpPr txBox="1">
            <a:spLocks/>
          </p:cNvSpPr>
          <p:nvPr/>
        </p:nvSpPr>
        <p:spPr>
          <a:xfrm>
            <a:off x="396764" y="316721"/>
            <a:ext cx="10798773" cy="1204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栃木</a:t>
            </a:r>
            <a:r>
              <a:rPr lang="en-US" altLang="ja-JP" dirty="0"/>
              <a:t>DARC </a:t>
            </a:r>
            <a:r>
              <a:rPr lang="ja-JP" altLang="en-US"/>
              <a:t>自立訓練（生活訓練）利用者における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/>
              <a:t>令和</a:t>
            </a:r>
            <a:r>
              <a:rPr lang="en-US" altLang="ja-JP" dirty="0"/>
              <a:t>6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</a:t>
            </a:r>
            <a:r>
              <a:rPr lang="en-US" altLang="ja-JP" dirty="0"/>
              <a:t>〜</a:t>
            </a:r>
            <a:r>
              <a:rPr lang="ja-JP" altLang="en-US"/>
              <a:t>令和</a:t>
            </a:r>
            <a:r>
              <a:rPr lang="en-US" altLang="ja-JP" dirty="0"/>
              <a:t>7</a:t>
            </a:r>
            <a:r>
              <a:rPr lang="ja-JP" altLang="en-US"/>
              <a:t>年</a:t>
            </a:r>
            <a:r>
              <a:rPr lang="en-US" altLang="ja-JP" dirty="0"/>
              <a:t>1</a:t>
            </a:r>
            <a:r>
              <a:rPr lang="ja-JP" altLang="en-US"/>
              <a:t>月の</a:t>
            </a:r>
            <a:r>
              <a:rPr lang="en-US" altLang="ja-JP" dirty="0"/>
              <a:t>SIM </a:t>
            </a:r>
            <a:r>
              <a:rPr lang="ja-JP" altLang="en-US"/>
              <a:t>（</a:t>
            </a:r>
            <a:r>
              <a:rPr lang="ja-JP" altLang="en-US" b="0" i="0" u="none" strike="noStrike">
                <a:solidFill>
                  <a:srgbClr val="222222"/>
                </a:solidFill>
                <a:effectLst/>
                <a:latin typeface="Noto Sans Japanese"/>
              </a:rPr>
              <a:t>社会生活の自立度評価表＝</a:t>
            </a:r>
            <a:r>
              <a:rPr lang="en" altLang="ja-JP" b="0" i="0" u="none" strike="noStrike" dirty="0">
                <a:solidFill>
                  <a:srgbClr val="222222"/>
                </a:solidFill>
                <a:effectLst/>
                <a:latin typeface="Noto Sans Japanese"/>
              </a:rPr>
              <a:t>Social Independence Measure</a:t>
            </a:r>
            <a:r>
              <a:rPr lang="ja-JP" altLang="en-US"/>
              <a:t>）</a:t>
            </a:r>
            <a:endParaRPr lang="en-US" altLang="ja-JP" dirty="0"/>
          </a:p>
          <a:p>
            <a:pPr algn="l"/>
            <a:endParaRPr lang="en-US" altLang="ja-JP" dirty="0"/>
          </a:p>
          <a:p>
            <a:pPr algn="l"/>
            <a:r>
              <a:rPr lang="ja-JP" altLang="en-US" sz="6000">
                <a:latin typeface="docs-Roboto"/>
              </a:rPr>
              <a:t>毎日</a:t>
            </a:r>
            <a:r>
              <a:rPr lang="ja-JP" altLang="en-US" sz="6000" b="0" i="0" u="none" strike="noStrike">
                <a:effectLst/>
                <a:latin typeface="docs-Roboto"/>
              </a:rPr>
              <a:t>の社会生活を維持するための項目</a:t>
            </a:r>
            <a:endParaRPr lang="en-US" altLang="ja-JP" dirty="0"/>
          </a:p>
        </p:txBody>
      </p:sp>
      <p:pic>
        <p:nvPicPr>
          <p:cNvPr id="6" name="Picture 2" descr="フォームの回答のグラフ。質問のタイトル: 3.身の回りの管理。回答数: 26 件の回答。">
            <a:extLst>
              <a:ext uri="{FF2B5EF4-FFF2-40B4-BE49-F238E27FC236}">
                <a16:creationId xmlns:a16="http://schemas.microsoft.com/office/drawing/2014/main" id="{EC23947F-6461-2835-CBEA-12399710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67"/>
            <a:ext cx="12070080" cy="480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4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905</Words>
  <Application>Microsoft Macintosh PowerPoint</Application>
  <PresentationFormat>ワイド画面</PresentationFormat>
  <Paragraphs>158</Paragraphs>
  <Slides>19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docs-Roboto</vt:lpstr>
      <vt:lpstr>Noto Sans Japanese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栃木 ダルク</dc:creator>
  <cp:lastModifiedBy>栃木 ダルク</cp:lastModifiedBy>
  <cp:revision>28</cp:revision>
  <dcterms:created xsi:type="dcterms:W3CDTF">2024-08-20T01:16:11Z</dcterms:created>
  <dcterms:modified xsi:type="dcterms:W3CDTF">2025-04-24T00:28:51Z</dcterms:modified>
</cp:coreProperties>
</file>